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71" r:id="rId6"/>
    <p:sldId id="259" r:id="rId7"/>
    <p:sldId id="261" r:id="rId8"/>
    <p:sldId id="272" r:id="rId9"/>
    <p:sldId id="264" r:id="rId10"/>
    <p:sldId id="273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002060"/>
                </a:solidFill>
                <a:latin typeface="Algerian" pitchFamily="82" charset="0"/>
              </a:rPr>
              <a:t>Oedogonium</a:t>
            </a:r>
            <a:r>
              <a:rPr lang="en-US" sz="6000" b="1" dirty="0" smtClean="0">
                <a:solidFill>
                  <a:srgbClr val="002060"/>
                </a:solidFill>
                <a:latin typeface="Algerian" pitchFamily="82" charset="0"/>
              </a:rPr>
              <a:t>:</a:t>
            </a:r>
            <a:r>
              <a:rPr lang="en-US" sz="5400" b="1" dirty="0" smtClean="0">
                <a:solidFill>
                  <a:srgbClr val="C00000"/>
                </a:solidFill>
                <a:latin typeface="Algerian" pitchFamily="82" charset="0"/>
              </a:rPr>
              <a:t/>
            </a:r>
            <a:br>
              <a:rPr lang="en-US" sz="5400" b="1" dirty="0" smtClean="0">
                <a:solidFill>
                  <a:srgbClr val="C00000"/>
                </a:solidFill>
                <a:latin typeface="Algerian" pitchFamily="82" charset="0"/>
              </a:rPr>
            </a:br>
            <a:r>
              <a:rPr lang="en-US" sz="3600" dirty="0" smtClean="0">
                <a:solidFill>
                  <a:srgbClr val="C00000"/>
                </a:solidFill>
                <a:latin typeface="Algerian" pitchFamily="82" charset="0"/>
              </a:rPr>
              <a:t>structure and growth</a:t>
            </a:r>
            <a:endParaRPr lang="en-US" sz="5400" dirty="0" smtClean="0">
              <a:solidFill>
                <a:srgbClr val="C00000"/>
              </a:solidFill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0" y="5943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lgerian" pitchFamily="82" charset="0"/>
              </a:rPr>
              <a:t>Dr. </a:t>
            </a:r>
            <a:r>
              <a:rPr lang="en-US" sz="2400" dirty="0" err="1" smtClean="0">
                <a:solidFill>
                  <a:srgbClr val="002060"/>
                </a:solidFill>
                <a:latin typeface="Algerian" pitchFamily="82" charset="0"/>
              </a:rPr>
              <a:t>Jahid</a:t>
            </a:r>
            <a:r>
              <a:rPr lang="en-US" sz="2400" dirty="0" smtClean="0">
                <a:solidFill>
                  <a:srgbClr val="002060"/>
                </a:solidFill>
                <a:latin typeface="Algerian" pitchFamily="82" charset="0"/>
              </a:rPr>
              <a:t> Ali </a:t>
            </a:r>
            <a:r>
              <a:rPr lang="en-US" sz="2400" dirty="0" err="1" smtClean="0">
                <a:solidFill>
                  <a:srgbClr val="002060"/>
                </a:solidFill>
                <a:latin typeface="Algerian" pitchFamily="82" charset="0"/>
              </a:rPr>
              <a:t>Malik</a:t>
            </a:r>
            <a:endParaRPr lang="en-US" sz="2400" dirty="0">
              <a:solidFill>
                <a:srgbClr val="00206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 smtClean="0">
                <a:solidFill>
                  <a:srgbClr val="FF0000"/>
                </a:solidFill>
              </a:rPr>
              <a:t>Classification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	</a:t>
            </a:r>
            <a:r>
              <a:rPr lang="en-US" sz="2800" b="1" dirty="0" smtClean="0">
                <a:solidFill>
                  <a:srgbClr val="002060"/>
                </a:solidFill>
              </a:rPr>
              <a:t>Kingdom: </a:t>
            </a:r>
            <a:r>
              <a:rPr lang="en-US" sz="2800" b="1" dirty="0" err="1" smtClean="0">
                <a:solidFill>
                  <a:srgbClr val="002060"/>
                </a:solidFill>
              </a:rPr>
              <a:t>Plantae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2060"/>
                </a:solidFill>
              </a:rPr>
              <a:t>		Class: </a:t>
            </a:r>
            <a:r>
              <a:rPr lang="en-US" sz="2800" b="1" dirty="0" err="1" smtClean="0">
                <a:solidFill>
                  <a:srgbClr val="002060"/>
                </a:solidFill>
              </a:rPr>
              <a:t>Chlorophyceae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2060"/>
                </a:solidFill>
              </a:rPr>
              <a:t>			Order: </a:t>
            </a:r>
            <a:r>
              <a:rPr lang="en-US" sz="2800" b="1" dirty="0" err="1" smtClean="0">
                <a:solidFill>
                  <a:srgbClr val="002060"/>
                </a:solidFill>
              </a:rPr>
              <a:t>Oedogoniales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2060"/>
                </a:solidFill>
              </a:rPr>
              <a:t>				Family: </a:t>
            </a:r>
            <a:r>
              <a:rPr lang="en-US" sz="2800" b="1" dirty="0" err="1" smtClean="0">
                <a:solidFill>
                  <a:srgbClr val="002060"/>
                </a:solidFill>
              </a:rPr>
              <a:t>Oedogoniaceae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2060"/>
                </a:solidFill>
              </a:rPr>
              <a:t>					Genus: </a:t>
            </a:r>
            <a:r>
              <a:rPr lang="en-US" sz="2800" b="1" i="1" dirty="0" err="1" smtClean="0">
                <a:solidFill>
                  <a:srgbClr val="002060"/>
                </a:solidFill>
              </a:rPr>
              <a:t>Oedogonium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 err="1" smtClean="0">
                <a:solidFill>
                  <a:srgbClr val="C00000"/>
                </a:solidFill>
                <a:latin typeface="Bahnschrift" pitchFamily="34" charset="0"/>
              </a:rPr>
              <a:t>Occurance</a:t>
            </a:r>
            <a:endParaRPr lang="en-IN" sz="2800" b="1" dirty="0" smtClean="0">
              <a:solidFill>
                <a:srgbClr val="C00000"/>
              </a:solidFill>
              <a:latin typeface="Bahnschrif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i="1" dirty="0" err="1" smtClean="0"/>
              <a:t>Oedogonium</a:t>
            </a:r>
            <a:r>
              <a:rPr lang="en-US" sz="2800" dirty="0" smtClean="0"/>
              <a:t> is the most common genus of </a:t>
            </a:r>
            <a:r>
              <a:rPr lang="en-US" sz="2800" dirty="0" smtClean="0"/>
              <a:t>the order </a:t>
            </a:r>
            <a:r>
              <a:rPr lang="en-US" sz="2800" dirty="0" err="1" smtClean="0"/>
              <a:t>Oedogoniales</a:t>
            </a:r>
            <a:r>
              <a:rPr lang="en-US" sz="2800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It is a freshwater filamentous alga with more than 400 species.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U</a:t>
            </a:r>
            <a:r>
              <a:rPr lang="en-US" sz="2800" dirty="0" smtClean="0"/>
              <a:t>sually </a:t>
            </a:r>
            <a:r>
              <a:rPr lang="en-US" sz="2800" dirty="0" smtClean="0"/>
              <a:t>present in permanent water bodies of water, such as ponds, lakes and shallow tanks.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The filaments are attached to rocks, logs, etc. or are epiphytic on aquatic plants and other algae.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Some species (e.g.. O. </a:t>
            </a:r>
            <a:r>
              <a:rPr lang="en-US" sz="2800" dirty="0" err="1" smtClean="0"/>
              <a:t>terrestris</a:t>
            </a:r>
            <a:r>
              <a:rPr lang="en-US" sz="2800" dirty="0" smtClean="0"/>
              <a:t>, O. </a:t>
            </a:r>
            <a:r>
              <a:rPr lang="en-US" sz="2800" dirty="0" err="1" smtClean="0"/>
              <a:t>randhawe</a:t>
            </a:r>
            <a:r>
              <a:rPr lang="en-US" sz="2800" dirty="0" smtClean="0"/>
              <a:t>) are terrestrial, growing on moist soils. 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The genus is </a:t>
            </a:r>
            <a:r>
              <a:rPr lang="en-US" sz="2800" dirty="0" smtClean="0"/>
              <a:t>represented in </a:t>
            </a:r>
            <a:r>
              <a:rPr lang="en-US" sz="2800" dirty="0" smtClean="0"/>
              <a:t>India by more than 200 species, the common ones being </a:t>
            </a:r>
            <a:r>
              <a:rPr lang="en-US" sz="2800" b="1" i="1" dirty="0" smtClean="0"/>
              <a:t>O</a:t>
            </a:r>
            <a:r>
              <a:rPr lang="en-US" sz="2800" b="1" i="1" dirty="0" smtClean="0"/>
              <a:t>. </a:t>
            </a:r>
            <a:r>
              <a:rPr lang="en-US" sz="2800" b="1" i="1" dirty="0" err="1" smtClean="0"/>
              <a:t>areolatum</a:t>
            </a:r>
            <a:r>
              <a:rPr lang="en-US" sz="2800" b="1" i="1" dirty="0" smtClean="0"/>
              <a:t>, O. </a:t>
            </a:r>
            <a:r>
              <a:rPr lang="en-US" sz="2800" b="1" i="1" dirty="0" err="1" smtClean="0"/>
              <a:t>cardiacum</a:t>
            </a:r>
            <a:r>
              <a:rPr lang="en-US" sz="2800" b="1" i="1" dirty="0" smtClean="0"/>
              <a:t>, O. aster and O. </a:t>
            </a:r>
            <a:r>
              <a:rPr lang="en-US" sz="2800" b="1" i="1" dirty="0" err="1" smtClean="0"/>
              <a:t>elegans</a:t>
            </a:r>
            <a:r>
              <a:rPr lang="en-US" sz="2800" b="1" i="1" dirty="0" smtClean="0"/>
              <a:t>. O. </a:t>
            </a:r>
            <a:r>
              <a:rPr lang="en-US" sz="2800" b="1" i="1" dirty="0" err="1" smtClean="0"/>
              <a:t>armigerum</a:t>
            </a:r>
            <a:r>
              <a:rPr lang="en-US" sz="2800" b="1" i="1" dirty="0" smtClean="0"/>
              <a:t>,</a:t>
            </a:r>
          </a:p>
          <a:p>
            <a:pPr>
              <a:lnSpc>
                <a:spcPct val="150000"/>
              </a:lnSpc>
            </a:pPr>
            <a:endParaRPr lang="en-IN" sz="2800" dirty="0" smtClean="0">
              <a:solidFill>
                <a:srgbClr val="002060"/>
              </a:solidFill>
              <a:latin typeface="Bahnschrift" pitchFamily="34" charset="0"/>
            </a:endParaRPr>
          </a:p>
          <a:p>
            <a:pPr>
              <a:lnSpc>
                <a:spcPct val="150000"/>
              </a:lnSpc>
            </a:pPr>
            <a:endParaRPr lang="en-US" sz="2800" dirty="0" smtClean="0">
              <a:solidFill>
                <a:srgbClr val="002060"/>
              </a:solidFill>
              <a:latin typeface="Bahnschrif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Botany\Botany presentations\Biodiversity\Algae\Nostoc\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602286" cy="3200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7" name="Picture 3" descr="C:\Botany\Botany presentations\Biodiversity\Algae\Nostoc\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740977"/>
            <a:ext cx="3733800" cy="28463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1028" name="Picture 4" descr="C:\Botany\Botany presentations\Biodiversity\Algae\Nostoc\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21751" y="304800"/>
            <a:ext cx="4465049" cy="3200400"/>
          </a:xfrm>
          <a:prstGeom prst="rect">
            <a:avLst/>
          </a:prstGeom>
          <a:noFill/>
        </p:spPr>
      </p:pic>
      <p:pic>
        <p:nvPicPr>
          <p:cNvPr id="1029" name="Picture 5" descr="C:\Botany\Botany presentations\Biodiversity\Algae\Nostoc\8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200" y="3733800"/>
            <a:ext cx="4495800" cy="2914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28600"/>
            <a:ext cx="6781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 err="1" smtClean="0">
                <a:solidFill>
                  <a:srgbClr val="C00000"/>
                </a:solidFill>
                <a:latin typeface="Bahnschrift" pitchFamily="34" charset="0"/>
              </a:rPr>
              <a:t>Thallus</a:t>
            </a:r>
            <a:r>
              <a:rPr lang="en-IN" sz="2800" b="1" dirty="0" smtClean="0">
                <a:solidFill>
                  <a:srgbClr val="C00000"/>
                </a:solidFill>
                <a:latin typeface="Bahnschrift" pitchFamily="34" charset="0"/>
              </a:rPr>
              <a:t> Structure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The </a:t>
            </a:r>
            <a:r>
              <a:rPr lang="en-US" sz="2800" dirty="0" err="1" smtClean="0"/>
              <a:t>thallus</a:t>
            </a:r>
            <a:r>
              <a:rPr lang="en-US" sz="2800" dirty="0" smtClean="0"/>
              <a:t> of </a:t>
            </a:r>
            <a:r>
              <a:rPr lang="en-US" sz="2800" i="1" dirty="0" err="1" smtClean="0"/>
              <a:t>Oedogonium</a:t>
            </a:r>
            <a:r>
              <a:rPr lang="en-US" sz="2800" dirty="0" smtClean="0"/>
              <a:t> is </a:t>
            </a:r>
            <a:r>
              <a:rPr lang="en-US" sz="2800" dirty="0" err="1" smtClean="0"/>
              <a:t>multicellular</a:t>
            </a:r>
            <a:r>
              <a:rPr lang="en-US" sz="2800" dirty="0" smtClean="0"/>
              <a:t> and </a:t>
            </a:r>
            <a:r>
              <a:rPr lang="en-US" sz="2800" dirty="0" smtClean="0"/>
              <a:t>filamentous</a:t>
            </a:r>
            <a:r>
              <a:rPr lang="en-US" sz="2800" dirty="0" smtClean="0"/>
              <a:t>. The filaments are </a:t>
            </a:r>
            <a:r>
              <a:rPr lang="en-US" sz="2800" dirty="0" err="1" smtClean="0"/>
              <a:t>uniseriate</a:t>
            </a:r>
            <a:r>
              <a:rPr lang="en-US" sz="2800" dirty="0" smtClean="0"/>
              <a:t> and </a:t>
            </a:r>
            <a:r>
              <a:rPr lang="en-US" sz="2800" dirty="0" err="1" smtClean="0"/>
              <a:t>unbranched</a:t>
            </a:r>
            <a:r>
              <a:rPr lang="en-US" sz="2800" dirty="0" smtClean="0"/>
              <a:t>. The cells of the filament can be differentiated into following three types:</a:t>
            </a:r>
          </a:p>
          <a:p>
            <a:pPr marL="571500" indent="-571500">
              <a:lnSpc>
                <a:spcPct val="150000"/>
              </a:lnSpc>
            </a:pPr>
            <a:r>
              <a:rPr lang="en-US" sz="2800" dirty="0" smtClean="0"/>
              <a:t>1. Basal cell.</a:t>
            </a:r>
          </a:p>
          <a:p>
            <a:pPr marL="571500" indent="-571500">
              <a:lnSpc>
                <a:spcPct val="150000"/>
              </a:lnSpc>
            </a:pPr>
            <a:r>
              <a:rPr lang="en-US" sz="2800" dirty="0" smtClean="0"/>
              <a:t>2. Apical cell.</a:t>
            </a:r>
          </a:p>
          <a:p>
            <a:pPr marL="571500" indent="-571500">
              <a:lnSpc>
                <a:spcPct val="150000"/>
              </a:lnSpc>
            </a:pPr>
            <a:r>
              <a:rPr lang="en-US" sz="2800" dirty="0" smtClean="0"/>
              <a:t>3. Intercalary cell.</a:t>
            </a:r>
            <a:endParaRPr lang="en-IN" sz="2800" b="1" dirty="0" smtClean="0">
              <a:solidFill>
                <a:srgbClr val="C00000"/>
              </a:solidFill>
              <a:latin typeface="Bahnschrift" pitchFamily="34" charset="0"/>
            </a:endParaRPr>
          </a:p>
        </p:txBody>
      </p:sp>
      <p:pic>
        <p:nvPicPr>
          <p:cNvPr id="2" name="Picture 2" descr="C:\Botany\Botany presentations\Biodiversity\Algae\Nostoc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67734"/>
            <a:ext cx="1828800" cy="67225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</a:rPr>
              <a:t>Basal cell</a:t>
            </a:r>
          </a:p>
          <a:p>
            <a:pPr marL="571500" indent="-571500" algn="just">
              <a:lnSpc>
                <a:spcPct val="150000"/>
              </a:lnSpc>
            </a:pPr>
            <a:r>
              <a:rPr lang="en-US" sz="2800" dirty="0" smtClean="0"/>
              <a:t>It is the lowermost cell of the filament; it is long, gradually </a:t>
            </a:r>
          </a:p>
          <a:p>
            <a:pPr marL="571500" indent="-571500" algn="just">
              <a:lnSpc>
                <a:spcPct val="150000"/>
              </a:lnSpc>
            </a:pPr>
            <a:r>
              <a:rPr lang="en-US" sz="2800" dirty="0" smtClean="0"/>
              <a:t>narrowed towards the basal end where it expands to form</a:t>
            </a:r>
          </a:p>
          <a:p>
            <a:pPr marL="571500" indent="-571500" algn="just">
              <a:lnSpc>
                <a:spcPct val="150000"/>
              </a:lnSpc>
            </a:pPr>
            <a:r>
              <a:rPr lang="en-US" sz="2800" dirty="0" smtClean="0"/>
              <a:t>simple, disc-like, multi-lobed or finger-shaped projections.</a:t>
            </a:r>
          </a:p>
          <a:p>
            <a:pPr marL="571500" indent="-571500" algn="just">
              <a:lnSpc>
                <a:spcPct val="150000"/>
              </a:lnSpc>
            </a:pPr>
            <a:r>
              <a:rPr lang="en-US" sz="2800" dirty="0" smtClean="0"/>
              <a:t>The basal cell is generally </a:t>
            </a:r>
            <a:r>
              <a:rPr lang="en-US" sz="2800" dirty="0" err="1" smtClean="0"/>
              <a:t>colourless</a:t>
            </a:r>
            <a:r>
              <a:rPr lang="en-US" sz="2800" dirty="0" smtClean="0"/>
              <a:t> and performs the </a:t>
            </a:r>
          </a:p>
          <a:p>
            <a:pPr marL="571500" indent="-571500" algn="just">
              <a:lnSpc>
                <a:spcPct val="150000"/>
              </a:lnSpc>
            </a:pPr>
            <a:r>
              <a:rPr lang="en-US" sz="2800" dirty="0" smtClean="0"/>
              <a:t>function of fixation to the substratum and is called holdfast.</a:t>
            </a:r>
          </a:p>
        </p:txBody>
      </p:sp>
      <p:pic>
        <p:nvPicPr>
          <p:cNvPr id="2" name="Picture 2" descr="C:\Botany\Botany presentations\Biodiversity\Algae\Nostoc\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4267200"/>
            <a:ext cx="2895600" cy="2404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</a:pPr>
            <a:r>
              <a:rPr lang="en-US" sz="3200" b="1" dirty="0" smtClean="0">
                <a:solidFill>
                  <a:srgbClr val="002060"/>
                </a:solidFill>
              </a:rPr>
              <a:t>2. Apical cell</a:t>
            </a:r>
          </a:p>
          <a:p>
            <a:pPr marL="571500" indent="-571500">
              <a:lnSpc>
                <a:spcPct val="150000"/>
              </a:lnSpc>
            </a:pPr>
            <a:r>
              <a:rPr lang="en-US" sz="3200" dirty="0" smtClean="0"/>
              <a:t>It is upper most cell of the filament.</a:t>
            </a:r>
          </a:p>
          <a:p>
            <a:pPr marL="571500" indent="-571500">
              <a:lnSpc>
                <a:spcPct val="150000"/>
              </a:lnSpc>
            </a:pPr>
            <a:r>
              <a:rPr lang="en-US" sz="3200" dirty="0" smtClean="0"/>
              <a:t>The cell is usually rounded towards the apical side.</a:t>
            </a:r>
          </a:p>
          <a:p>
            <a:pPr marL="571500" indent="-571500">
              <a:lnSpc>
                <a:spcPct val="150000"/>
              </a:lnSpc>
            </a:pPr>
            <a:r>
              <a:rPr lang="en-US" sz="3200" dirty="0" smtClean="0"/>
              <a:t>Apical cell is green in </a:t>
            </a:r>
            <a:r>
              <a:rPr lang="en-US" sz="3200" dirty="0" err="1" smtClean="0"/>
              <a:t>colour</a:t>
            </a:r>
            <a:r>
              <a:rPr lang="en-US" sz="3200" dirty="0" smtClean="0"/>
              <a:t>.</a:t>
            </a:r>
          </a:p>
          <a:p>
            <a:pPr marL="571500" indent="-571500">
              <a:lnSpc>
                <a:spcPct val="150000"/>
              </a:lnSpc>
            </a:pPr>
            <a:r>
              <a:rPr lang="en-US" sz="3200" b="1" dirty="0" smtClean="0">
                <a:solidFill>
                  <a:srgbClr val="002060"/>
                </a:solidFill>
              </a:rPr>
              <a:t>3. Intercalary cell</a:t>
            </a:r>
          </a:p>
          <a:p>
            <a:pPr marL="571500" indent="-571500">
              <a:lnSpc>
                <a:spcPct val="150000"/>
              </a:lnSpc>
            </a:pPr>
            <a:r>
              <a:rPr lang="en-US" sz="3200" dirty="0" smtClean="0"/>
              <a:t>All the cells between basal and apical cells.</a:t>
            </a:r>
          </a:p>
          <a:p>
            <a:pPr marL="571500" indent="-571500">
              <a:lnSpc>
                <a:spcPct val="150000"/>
              </a:lnSpc>
            </a:pPr>
            <a:r>
              <a:rPr lang="en-US" sz="3200" dirty="0" smtClean="0"/>
              <a:t>All are alike</a:t>
            </a:r>
          </a:p>
          <a:p>
            <a:pPr marL="571500" indent="-571500">
              <a:lnSpc>
                <a:spcPct val="150000"/>
              </a:lnSpc>
            </a:pPr>
            <a:r>
              <a:rPr lang="en-US" sz="3200" dirty="0" smtClean="0"/>
              <a:t>These are longer than their breadth</a:t>
            </a:r>
          </a:p>
          <a:p>
            <a:pPr marL="571500" indent="-571500">
              <a:lnSpc>
                <a:spcPct val="150000"/>
              </a:lnSpc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Cell Structure</a:t>
            </a:r>
            <a:endParaRPr lang="en-US" sz="3200" dirty="0"/>
          </a:p>
        </p:txBody>
      </p:sp>
      <p:pic>
        <p:nvPicPr>
          <p:cNvPr id="1026" name="Picture 2" descr="C:\Botany\Botany presentations\Biodiversity\Algae\Nostoc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1524000"/>
            <a:ext cx="3570648" cy="4343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990600"/>
            <a:ext cx="5257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 smtClean="0"/>
              <a:t>The cell has a thick and rigid cell wall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It is differentiated into an :-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outer chitin,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a middle pectin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and an inner cellulose layer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Inner to Cell wall, cell membrane is present which encloses the protoplast.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The centre of the cell is occupied by a large vacuole.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The protoplast </a:t>
            </a:r>
            <a:r>
              <a:rPr lang="en-US" sz="2400" dirty="0" err="1" smtClean="0"/>
              <a:t>foms</a:t>
            </a:r>
            <a:r>
              <a:rPr lang="en-US" sz="2400" dirty="0" smtClean="0"/>
              <a:t> a thin layer in between the central vacuole and the cell membrane.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The chloroplast is single, large reticulate type.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659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3200" dirty="0" smtClean="0"/>
              <a:t>Many </a:t>
            </a:r>
            <a:r>
              <a:rPr lang="en-US" sz="3200" dirty="0" err="1" smtClean="0"/>
              <a:t>pyrenoids</a:t>
            </a:r>
            <a:r>
              <a:rPr lang="en-US" sz="3200" dirty="0" smtClean="0"/>
              <a:t> are present at the intersections of the chloroplast reticulum.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3200" dirty="0" smtClean="0"/>
              <a:t>The cells are </a:t>
            </a:r>
            <a:r>
              <a:rPr lang="en-US" sz="3200" dirty="0" err="1" smtClean="0"/>
              <a:t>uninucleate</a:t>
            </a:r>
            <a:r>
              <a:rPr lang="en-US" sz="3200" dirty="0" smtClean="0"/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3200" dirty="0" smtClean="0"/>
              <a:t>A characteristic feature of </a:t>
            </a:r>
            <a:r>
              <a:rPr lang="en-US" sz="3200" dirty="0" err="1" smtClean="0"/>
              <a:t>Oedogonium</a:t>
            </a:r>
            <a:r>
              <a:rPr lang="en-US" sz="3200" dirty="0" smtClean="0"/>
              <a:t> is the presence of distinctive ring-like scar at the distal end of some cells.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3200" dirty="0" smtClean="0"/>
              <a:t>The band. formed at the time of cell division, is called apical cap, and the cell with apical cap is known as cap cell.</a:t>
            </a:r>
            <a:endParaRPr lang="en-US" sz="3200" dirty="0">
              <a:solidFill>
                <a:srgbClr val="002060"/>
              </a:solidFill>
              <a:latin typeface="Bahnschrif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Growth and Cell Division</a:t>
            </a:r>
          </a:p>
          <a:p>
            <a:r>
              <a:rPr lang="en-US" sz="2800" dirty="0" smtClean="0"/>
              <a:t>Growth in </a:t>
            </a:r>
            <a:r>
              <a:rPr lang="en-US" sz="2800" i="1" dirty="0" err="1" smtClean="0"/>
              <a:t>Oedogonium</a:t>
            </a:r>
            <a:r>
              <a:rPr lang="en-US" sz="2800" dirty="0" smtClean="0"/>
              <a:t> takes place as a result of   the divisions in the intercalary cells.</a:t>
            </a:r>
          </a:p>
        </p:txBody>
      </p:sp>
      <p:pic>
        <p:nvPicPr>
          <p:cNvPr id="2050" name="Picture 2" descr="C:\Botany\Botany presentations\Biodiversity\Algae\Nostoc\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183" y="1828800"/>
            <a:ext cx="8713817" cy="4038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76400" y="617220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Sequential stages of cell division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242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  <a:latin typeface="Blackadder ITC" pitchFamily="82" charset="0"/>
              </a:rPr>
              <a:t>Thank You</a:t>
            </a:r>
            <a:endParaRPr lang="en-US" sz="8000" b="1" dirty="0">
              <a:solidFill>
                <a:srgbClr val="C0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452</Words>
  <Application>Microsoft Office PowerPoint</Application>
  <PresentationFormat>On-screen Show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Oedogonium: structure and growth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Control or Regulation of Cell Cycle</dc:title>
  <dc:creator>HP</dc:creator>
  <cp:lastModifiedBy>HP</cp:lastModifiedBy>
  <cp:revision>71</cp:revision>
  <dcterms:created xsi:type="dcterms:W3CDTF">2006-08-16T00:00:00Z</dcterms:created>
  <dcterms:modified xsi:type="dcterms:W3CDTF">2020-12-22T13:59:15Z</dcterms:modified>
</cp:coreProperties>
</file>